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253E"/>
    <a:srgbClr val="D9D8D4"/>
    <a:srgbClr val="C6C3BE"/>
    <a:srgbClr val="AEA9A3"/>
    <a:srgbClr val="665C52"/>
    <a:srgbClr val="DCD0C4"/>
    <a:srgbClr val="CBB6A3"/>
    <a:srgbClr val="B4967C"/>
    <a:srgbClr val="713905"/>
    <a:srgbClr val="F9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 autoAdjust="0"/>
    <p:restoredTop sz="92244" autoAdjust="0"/>
  </p:normalViewPr>
  <p:slideViewPr>
    <p:cSldViewPr snapToGrid="0" snapToObjects="1" showGuides="1">
      <p:cViewPr varScale="1">
        <p:scale>
          <a:sx n="96" d="100"/>
          <a:sy n="96" d="100"/>
        </p:scale>
        <p:origin x="183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9/2/18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‹Nr.›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9/2/18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9/2/18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‹Nr.›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0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1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2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3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24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5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6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7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8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9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605364" y="5853056"/>
            <a:ext cx="16458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smtClean="0">
                <a:solidFill>
                  <a:srgbClr val="0A253E"/>
                </a:solidFill>
                <a:latin typeface="Candara"/>
                <a:cs typeface="Candara"/>
              </a:rPr>
              <a:t>PBY3101</a:t>
            </a:r>
            <a:endParaRPr lang="es-ES_tradnl" sz="28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848096" y="3242371"/>
            <a:ext cx="2723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rgbClr val="0A253E"/>
                </a:solidFill>
                <a:latin typeface="Candara"/>
                <a:cs typeface="Candara"/>
              </a:rPr>
              <a:t>Expresiones y sentencias CASE</a:t>
            </a:r>
            <a:endParaRPr lang="es-ES_tradnl" sz="28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46216" y="6376276"/>
            <a:ext cx="3129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>
                <a:solidFill>
                  <a:schemeClr val="bg1">
                    <a:lumMod val="50000"/>
                  </a:schemeClr>
                </a:solidFill>
                <a:latin typeface="Candara"/>
                <a:cs typeface="Candara"/>
              </a:rPr>
              <a:t>Primer Semestre 2018</a:t>
            </a:r>
            <a:endParaRPr lang="es-ES_tradnl" dirty="0">
              <a:solidFill>
                <a:schemeClr val="bg1">
                  <a:lumMod val="50000"/>
                </a:schemeClr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33400" y="1472783"/>
            <a:ext cx="3048000" cy="4571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MX" sz="2400" smtClean="0">
                <a:solidFill>
                  <a:schemeClr val="tx2">
                    <a:lumMod val="50000"/>
                  </a:schemeClr>
                </a:solidFill>
              </a:rPr>
              <a:t>En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el ejemplo, el bloque obtiene el salario promedio entre todos los empleados. La sentencia CASE evalúa el valor del salario promedio obtenido para actualizar el salario a los empleados que corresponda según la condición dada.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784600" y="1524000"/>
            <a:ext cx="2503357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167486"/>
              </p:ext>
            </p:extLst>
          </p:nvPr>
        </p:nvGraphicFramePr>
        <p:xfrm>
          <a:off x="3784600" y="2044908"/>
          <a:ext cx="4978400" cy="3427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r:id="rId3" imgW="6761905" imgH="4638095" progId="PBrush">
                  <p:embed/>
                </p:oleObj>
              </mc:Choice>
              <mc:Fallback>
                <p:oleObj r:id="rId3" imgW="6761905" imgH="4638095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4600" y="2044908"/>
                        <a:ext cx="4978400" cy="34277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435600" y="494269"/>
            <a:ext cx="317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Expresiones y sentencias CASE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9262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606800" y="1879599"/>
            <a:ext cx="2886783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942084"/>
              </p:ext>
            </p:extLst>
          </p:nvPr>
        </p:nvGraphicFramePr>
        <p:xfrm>
          <a:off x="1020417" y="1104494"/>
          <a:ext cx="7394714" cy="5194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r:id="rId3" imgW="6752381" imgH="4715533" progId="PBrush">
                  <p:embed/>
                </p:oleObj>
              </mc:Choice>
              <mc:Fallback>
                <p:oleObj r:id="rId3" imgW="6752381" imgH="4715533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417" y="1104494"/>
                        <a:ext cx="7394714" cy="51946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ángulo 5"/>
          <p:cNvSpPr/>
          <p:nvPr/>
        </p:nvSpPr>
        <p:spPr>
          <a:xfrm>
            <a:off x="5435600" y="494269"/>
            <a:ext cx="317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Expresiones y sentencias CASE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9225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84200" y="1143001"/>
            <a:ext cx="8077200" cy="198120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CL" sz="2400" b="1" dirty="0">
                <a:solidFill>
                  <a:schemeClr val="tx2">
                    <a:lumMod val="75000"/>
                  </a:schemeClr>
                </a:solidFill>
              </a:rPr>
              <a:t>Manejo de Valores Nulos</a:t>
            </a:r>
            <a:endParaRPr lang="es-ES_tradnl" sz="24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En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el bloque PL/SQL, </a:t>
            </a:r>
            <a:r>
              <a:rPr lang="es-MX" sz="2400" b="1" dirty="0">
                <a:solidFill>
                  <a:schemeClr val="tx2">
                    <a:lumMod val="50000"/>
                  </a:schemeClr>
                </a:solidFill>
              </a:rPr>
              <a:t>la </a:t>
            </a:r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condición de comparación entre las variables x e y retorna NULL no TRUE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, por lo tanto, las secuencias de sentencias después del THEN no serán ejecutadas, se ejecutarán las sentencias después del ELSE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r>
              <a:rPr lang="es-ES" sz="2400" dirty="0"/>
              <a:t> </a:t>
            </a:r>
            <a:endParaRPr lang="es-ES_tradnl" sz="24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79600" y="3124200"/>
            <a:ext cx="3494048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688180"/>
              </p:ext>
            </p:extLst>
          </p:nvPr>
        </p:nvGraphicFramePr>
        <p:xfrm>
          <a:off x="1879600" y="3124201"/>
          <a:ext cx="5969000" cy="315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r:id="rId3" imgW="9333333" imgH="4933333" progId="PBrush">
                  <p:embed/>
                </p:oleObj>
              </mc:Choice>
              <mc:Fallback>
                <p:oleObj r:id="rId3" imgW="9333333" imgH="4933333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3124201"/>
                        <a:ext cx="5969000" cy="3154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435600" y="494269"/>
            <a:ext cx="317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Expresiones y sentencias CASE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74816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84200" y="1219201"/>
            <a:ext cx="8229600" cy="20574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400" b="1" dirty="0">
                <a:solidFill>
                  <a:schemeClr val="tx2">
                    <a:lumMod val="75000"/>
                  </a:schemeClr>
                </a:solidFill>
              </a:rPr>
              <a:t>Manejo de Valores Nulos</a:t>
            </a:r>
            <a:endParaRPr lang="es-ES_tradnl" sz="24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En la condición del bloque PL/SQL se pregunta si los valores de las variables son Nulos o no. Como ambas variables han sido inicializadas NULAS la sentencia que se ejecutará es la que se especifica a continuación de la instrucción THEN del ELSIF.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47800" y="3276601"/>
            <a:ext cx="3850887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336933"/>
              </p:ext>
            </p:extLst>
          </p:nvPr>
        </p:nvGraphicFramePr>
        <p:xfrm>
          <a:off x="1447800" y="3276601"/>
          <a:ext cx="6578600" cy="2834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r:id="rId3" imgW="7780952" imgH="3333333" progId="PBrush">
                  <p:embed/>
                </p:oleObj>
              </mc:Choice>
              <mc:Fallback>
                <p:oleObj r:id="rId3" imgW="7780952" imgH="3333333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276601"/>
                        <a:ext cx="6578600" cy="28346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435600" y="494269"/>
            <a:ext cx="317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Expresiones y sentencias CASE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8148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84200" y="1295401"/>
            <a:ext cx="8026400" cy="111760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En el bloque PL/SQL, la condición retorna NULL no TRUE, por lo tanto la secuencias de sentencias después del THEN no serán ejecutadas, se ejecutarán las sentencias después del ELSE.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871776"/>
              </p:ext>
            </p:extLst>
          </p:nvPr>
        </p:nvGraphicFramePr>
        <p:xfrm>
          <a:off x="568473" y="2666999"/>
          <a:ext cx="8042127" cy="2768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r:id="rId3" imgW="8306960" imgH="3524742" progId="PBrush">
                  <p:embed/>
                </p:oleObj>
              </mc:Choice>
              <mc:Fallback>
                <p:oleObj r:id="rId3" imgW="8306960" imgH="3524742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473" y="2666999"/>
                        <a:ext cx="8042127" cy="27686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435600" y="494269"/>
            <a:ext cx="317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Expresiones y sentencias CASE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60408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58800" y="1244601"/>
            <a:ext cx="8051800" cy="1549399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En la condición del bloque PL/SQL se pregunta si los valores de las variables son Nulos o no. Como ambas variables han sido inicializadas NULAS la sentencia que se ejecutará es la que se especifica a continuación de la instrucción THEN del ELSIF.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114800" y="2793999"/>
            <a:ext cx="2910840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217350"/>
              </p:ext>
            </p:extLst>
          </p:nvPr>
        </p:nvGraphicFramePr>
        <p:xfrm>
          <a:off x="2286000" y="2793998"/>
          <a:ext cx="4851400" cy="339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r:id="rId3" imgW="5428571" imgH="3753374" progId="PBrush">
                  <p:embed/>
                </p:oleObj>
              </mc:Choice>
              <mc:Fallback>
                <p:oleObj r:id="rId3" imgW="5428571" imgH="3753374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793998"/>
                        <a:ext cx="4851400" cy="33959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435600" y="494269"/>
            <a:ext cx="317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Expresiones y sentencias CASE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56798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09600" y="1244601"/>
            <a:ext cx="7975600" cy="116840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L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a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siguiente tabla de lógica, representa las posibles combinaciones y resultado de valores NULL, dependiendo del operador aplicado (AND, OR, NOT).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71599" y="2413001"/>
            <a:ext cx="3954965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756778"/>
              </p:ext>
            </p:extLst>
          </p:nvPr>
        </p:nvGraphicFramePr>
        <p:xfrm>
          <a:off x="1371600" y="2413001"/>
          <a:ext cx="6756400" cy="3460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r:id="rId3" imgW="8028571" imgH="4142857" progId="PBrush">
                  <p:embed/>
                </p:oleObj>
              </mc:Choice>
              <mc:Fallback>
                <p:oleObj r:id="rId3" imgW="8028571" imgH="4142857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413001"/>
                        <a:ext cx="6756400" cy="34605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435600" y="494269"/>
            <a:ext cx="317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Expresiones y sentencias CASE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39701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Expresiones y Sentencias CASE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82600" y="1090166"/>
            <a:ext cx="8305800" cy="219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000"/>
              </a:spcAft>
              <a:tabLst>
                <a:tab pos="819150" algn="l"/>
              </a:tabLst>
            </a:pPr>
            <a:r>
              <a:rPr lang="es-MX" sz="2400" b="1" dirty="0">
                <a:solidFill>
                  <a:schemeClr val="tx2">
                    <a:lumMod val="75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Expresiones </a:t>
            </a:r>
            <a:r>
              <a:rPr lang="es-MX" sz="2400" b="1" dirty="0" smtClean="0">
                <a:solidFill>
                  <a:schemeClr val="tx2">
                    <a:lumMod val="75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CASE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  <a:latin typeface="Calibri" charset="0"/>
              <a:ea typeface="Calibri" charset="0"/>
              <a:cs typeface="Times New Roman" charset="0"/>
            </a:endParaRPr>
          </a:p>
          <a:p>
            <a:pPr marL="342900" lvl="0" indent="-342900" algn="just">
              <a:spcAft>
                <a:spcPts val="1000"/>
              </a:spcAft>
              <a:buFont typeface="Arial" charset="0"/>
              <a:buChar char="•"/>
              <a:tabLst>
                <a:tab pos="457200" algn="l"/>
                <a:tab pos="819150" algn="l"/>
              </a:tabLst>
            </a:pP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La 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expresión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condicional CASE permite evaluar una expresión y retornar un valor.</a:t>
            </a:r>
            <a:endParaRPr lang="es-ES_tradnl" sz="2400" dirty="0">
              <a:solidFill>
                <a:schemeClr val="tx2">
                  <a:lumMod val="50000"/>
                </a:schemeClr>
              </a:solidFill>
              <a:latin typeface="Calibri" charset="0"/>
              <a:ea typeface="Calibri" charset="0"/>
              <a:cs typeface="Times New Roman" charset="0"/>
            </a:endParaRPr>
          </a:p>
          <a:p>
            <a:pPr marL="342900" lvl="0" indent="-342900" algn="just">
              <a:spcAft>
                <a:spcPts val="1000"/>
              </a:spcAft>
              <a:buFont typeface="Arial" charset="0"/>
              <a:buChar char="•"/>
              <a:tabLst>
                <a:tab pos="457200" algn="l"/>
                <a:tab pos="819150" algn="l"/>
              </a:tabLst>
            </a:pPr>
            <a:r>
              <a:rPr lang="es-CL" sz="2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Para retornar el resultado, la expresión CASE utiliza un selector cuyo valor se utiliza para devolver una de varias alternativas. </a:t>
            </a:r>
            <a:endParaRPr lang="es-ES_tradnl" sz="2400" dirty="0">
              <a:solidFill>
                <a:schemeClr val="tx2">
                  <a:lumMod val="50000"/>
                </a:schemeClr>
              </a:solidFill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073399" y="3512204"/>
            <a:ext cx="2066692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00" y="3285639"/>
            <a:ext cx="2882900" cy="355975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435600" y="494269"/>
            <a:ext cx="317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Expresiones y sentencias CASE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33400" y="1295400"/>
            <a:ext cx="8077200" cy="452596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  <a:tabLst>
                <a:tab pos="819150" algn="l"/>
              </a:tabLst>
            </a:pPr>
            <a:r>
              <a:rPr lang="es-CL" sz="2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Una expresión CASE retorna un resultado basado en una o más alternativas. Para devolver el resultado, la expresión CASE utiliza un selector, que es 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una</a:t>
            </a:r>
            <a:r>
              <a:rPr lang="es-ES_tradnl" sz="2400" dirty="0" smtClean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expresión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cuyo valor se utiliza para devolver una de varias alternativas. </a:t>
            </a:r>
            <a:endParaRPr lang="es-ES_tradnl" sz="2400" dirty="0">
              <a:solidFill>
                <a:schemeClr val="tx2">
                  <a:lumMod val="50000"/>
                </a:schemeClr>
              </a:solidFill>
              <a:latin typeface="Calibri" charset="0"/>
              <a:ea typeface="Calibri" charset="0"/>
              <a:cs typeface="Times New Roman" charset="0"/>
            </a:endParaRPr>
          </a:p>
          <a:p>
            <a:pPr marL="0" indent="0" algn="just">
              <a:lnSpc>
                <a:spcPct val="115000"/>
              </a:lnSpc>
              <a:spcAft>
                <a:spcPts val="1000"/>
              </a:spcAft>
              <a:buNone/>
              <a:tabLst>
                <a:tab pos="819150" algn="l"/>
              </a:tabLst>
            </a:pPr>
            <a:r>
              <a:rPr lang="es-CL" sz="2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El selector es seguido por una o más cláusulas WHEN que se 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comprueban</a:t>
            </a:r>
            <a:r>
              <a:rPr lang="es-ES_tradnl" sz="2400" dirty="0" smtClean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secuencialmente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. El valor del selector determina qué resultado se devuelve. Si el valor del selector es igual al valor de una expresión de la cláusula 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WHEN,</a:t>
            </a:r>
            <a:r>
              <a:rPr lang="es-ES_tradnl" sz="2400" dirty="0" smtClean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la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cláusula WHEN se ejecuta y que se retorna el resultado.</a:t>
            </a:r>
            <a:r>
              <a:rPr lang="es-ES_tradnl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435600" y="494269"/>
            <a:ext cx="317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Expresiones y sentencias CASE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52078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82600" y="1219200"/>
            <a:ext cx="8229600" cy="46227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Expresiones CASE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MX" sz="2400" b="1" dirty="0">
                <a:solidFill>
                  <a:schemeClr val="tx2">
                    <a:lumMod val="50000"/>
                  </a:schemeClr>
                </a:solidFill>
              </a:rPr>
              <a:t>En la sintaxis: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pPr lvl="0" algn="just"/>
            <a:r>
              <a:rPr lang="es-MX" sz="2400" b="1" dirty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Para retornar el </a:t>
            </a:r>
            <a:r>
              <a:rPr lang="es-MX" sz="2400" b="1" i="1" dirty="0">
                <a:solidFill>
                  <a:schemeClr val="tx2">
                    <a:lumMod val="50000"/>
                  </a:schemeClr>
                </a:solidFill>
              </a:rPr>
              <a:t>resultado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, la expresión CASE usa un </a:t>
            </a:r>
            <a:r>
              <a:rPr lang="es-MX" sz="2400" b="1" i="1" dirty="0">
                <a:solidFill>
                  <a:schemeClr val="tx2">
                    <a:lumMod val="50000"/>
                  </a:schemeClr>
                </a:solidFill>
              </a:rPr>
              <a:t>selector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 y una </a:t>
            </a:r>
            <a:r>
              <a:rPr lang="es-MX" sz="2400" b="1" i="1" dirty="0">
                <a:solidFill>
                  <a:schemeClr val="tx2">
                    <a:lumMod val="50000"/>
                  </a:schemeClr>
                </a:solidFill>
              </a:rPr>
              <a:t>expresión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 cuyo valor es usado para retornar uno de las diferentes alternativas.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pPr lvl="0" algn="just"/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  El </a:t>
            </a:r>
            <a:r>
              <a:rPr lang="es-MX" sz="2400" b="1" i="1" dirty="0">
                <a:solidFill>
                  <a:schemeClr val="tx2">
                    <a:lumMod val="50000"/>
                  </a:schemeClr>
                </a:solidFill>
              </a:rPr>
              <a:t>selector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 es seguido de una o más cláusulas WHEN que son chequeadas secuencialmente.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pPr lvl="0" algn="just"/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  El valor del </a:t>
            </a:r>
            <a:r>
              <a:rPr lang="es-MX" sz="2400" b="1" i="1" dirty="0">
                <a:solidFill>
                  <a:schemeClr val="tx2">
                    <a:lumMod val="50000"/>
                  </a:schemeClr>
                </a:solidFill>
              </a:rPr>
              <a:t>selector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 determina que </a:t>
            </a:r>
            <a:r>
              <a:rPr lang="es-MX" sz="2400" b="1" i="1" dirty="0">
                <a:solidFill>
                  <a:schemeClr val="tx2">
                    <a:lumMod val="50000"/>
                  </a:schemeClr>
                </a:solidFill>
              </a:rPr>
              <a:t>resultado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 se retorna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algn="just"/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 Si el valor del </a:t>
            </a:r>
            <a:r>
              <a:rPr lang="es-MX" sz="2400" b="1" i="1" dirty="0">
                <a:solidFill>
                  <a:schemeClr val="tx2">
                    <a:lumMod val="50000"/>
                  </a:schemeClr>
                </a:solidFill>
              </a:rPr>
              <a:t>selector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 es igual al valor de la </a:t>
            </a:r>
            <a:r>
              <a:rPr lang="es-MX" sz="2400" b="1" i="1" dirty="0">
                <a:solidFill>
                  <a:schemeClr val="tx2">
                    <a:lumMod val="50000"/>
                  </a:schemeClr>
                </a:solidFill>
              </a:rPr>
              <a:t>expresión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  de la cláusula WHEN ésta es ejecutada y el </a:t>
            </a:r>
            <a:r>
              <a:rPr lang="es-MX" sz="2400" b="1" i="1" dirty="0">
                <a:solidFill>
                  <a:schemeClr val="tx2">
                    <a:lumMod val="50000"/>
                  </a:schemeClr>
                </a:solidFill>
              </a:rPr>
              <a:t>resultado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  correspondiente es retornado.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pPr lvl="0" algn="just"/>
            <a:endParaRPr lang="es-MX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435600" y="494269"/>
            <a:ext cx="317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Expresiones y sentencias CASE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1523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63600"/>
          </a:xfrm>
        </p:spPr>
        <p:txBody>
          <a:bodyPr>
            <a:normAutofit/>
          </a:bodyPr>
          <a:lstStyle/>
          <a:p>
            <a:pPr lvl="0" algn="just"/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Las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cláusulas WHEN contiene condiciones de búsqueda que devuelven un valor Booelano. </a:t>
            </a:r>
            <a:endParaRPr lang="es-ES_tradnl" sz="24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55800" y="2463801"/>
            <a:ext cx="29863510" cy="5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864509"/>
              </p:ext>
            </p:extLst>
          </p:nvPr>
        </p:nvGraphicFramePr>
        <p:xfrm>
          <a:off x="1955799" y="2463802"/>
          <a:ext cx="5998461" cy="3657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r:id="rId3" imgW="4180952" imgH="2591162" progId="PBrush">
                  <p:embed/>
                </p:oleObj>
              </mc:Choice>
              <mc:Fallback>
                <p:oleObj r:id="rId3" imgW="4180952" imgH="2591162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799" y="2463802"/>
                        <a:ext cx="5998461" cy="36575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435600" y="494269"/>
            <a:ext cx="317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Expresiones y sentencias CASE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80280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09600" y="1193801"/>
            <a:ext cx="8026400" cy="21082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Expresiones CASE</a:t>
            </a:r>
            <a:endParaRPr lang="es-ES_tradnl" sz="24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En el bloque del ejemplo,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el selector </a:t>
            </a:r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v_calidad</a:t>
            </a:r>
            <a:r>
              <a:rPr lang="es-MX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determina el valor que la variable</a:t>
            </a:r>
            <a:r>
              <a:rPr lang="es-MX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v_valoracion</a:t>
            </a:r>
            <a:r>
              <a:rPr lang="es-MX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tendrá. En este caso, será el valor ‘Excelente’, ya que la variable calidad se ha inicializa en ‘A’.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77999" y="3302000"/>
            <a:ext cx="3432747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899641"/>
              </p:ext>
            </p:extLst>
          </p:nvPr>
        </p:nvGraphicFramePr>
        <p:xfrm>
          <a:off x="1447800" y="3017604"/>
          <a:ext cx="6121400" cy="3161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r:id="rId3" imgW="7752381" imgH="4029637" progId="PBrush">
                  <p:embed/>
                </p:oleObj>
              </mc:Choice>
              <mc:Fallback>
                <p:oleObj r:id="rId3" imgW="7752381" imgH="4029637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017604"/>
                        <a:ext cx="6121400" cy="31610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435600" y="494269"/>
            <a:ext cx="317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Expresiones y sentencias CASE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94786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33400" y="1219201"/>
            <a:ext cx="8102600" cy="190500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E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n el ejemplo, no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existe un selector ya que en este caso las cláusulas WHEN contienen una </a:t>
            </a:r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expresión</a:t>
            </a:r>
            <a:r>
              <a:rPr lang="es-MX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de testeo que retornará un valor  booleano. Cuando la expresión de testeo o búsqueda retorne TRUE </a:t>
            </a:r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su resultado será asignado a la variable v_valoracion según el salario promedio. </a:t>
            </a:r>
            <a:endParaRPr lang="es-ES_tradnl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108199" y="3124200"/>
            <a:ext cx="3282845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15062"/>
              </p:ext>
            </p:extLst>
          </p:nvPr>
        </p:nvGraphicFramePr>
        <p:xfrm>
          <a:off x="2108200" y="3124201"/>
          <a:ext cx="5562600" cy="3054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r:id="rId3" imgW="9135750" imgH="5095238" progId="PBrush">
                  <p:embed/>
                </p:oleObj>
              </mc:Choice>
              <mc:Fallback>
                <p:oleObj r:id="rId3" imgW="9135750" imgH="5095238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0" y="3124201"/>
                        <a:ext cx="5562600" cy="30548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435600" y="494269"/>
            <a:ext cx="317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Expresiones y sentencias CASE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33748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44500" y="1244601"/>
            <a:ext cx="8102600" cy="203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Sentencias CASE</a:t>
            </a:r>
            <a:endParaRPr lang="es-ES_tradnl" sz="24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just">
              <a:buNone/>
            </a:pP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En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el bloque, se valida el valor de la variable </a:t>
            </a:r>
            <a:r>
              <a:rPr lang="es-ES" sz="2400" b="1" dirty="0" err="1">
                <a:solidFill>
                  <a:schemeClr val="tx2">
                    <a:lumMod val="75000"/>
                  </a:schemeClr>
                </a:solidFill>
              </a:rPr>
              <a:t>v_deptid</a:t>
            </a:r>
            <a:r>
              <a:rPr lang="es-MX" sz="24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Si el valor es 30 entonces se obtiene el total de empleados que trabajan en ese departamento y el nombre del departamento para posteriormente visualizar el mensaje de salida.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412999" y="3276601"/>
            <a:ext cx="2458386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616687"/>
              </p:ext>
            </p:extLst>
          </p:nvPr>
        </p:nvGraphicFramePr>
        <p:xfrm>
          <a:off x="2413000" y="3276601"/>
          <a:ext cx="4165600" cy="3277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r:id="rId3" imgW="8085714" imgH="6335009" progId="PBrush">
                  <p:embed/>
                </p:oleObj>
              </mc:Choice>
              <mc:Fallback>
                <p:oleObj r:id="rId3" imgW="8085714" imgH="6335009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0" y="3276601"/>
                        <a:ext cx="4165600" cy="32778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435600" y="494269"/>
            <a:ext cx="317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Expresiones y sentencias CASE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78662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698</TotalTime>
  <Words>677</Words>
  <Application>Microsoft Macintosh PowerPoint</Application>
  <PresentationFormat>Presentación en pantalla (4:3)</PresentationFormat>
  <Paragraphs>43</Paragraphs>
  <Slides>16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Calibri</vt:lpstr>
      <vt:lpstr>Candara</vt:lpstr>
      <vt:lpstr>Myriad Pro</vt:lpstr>
      <vt:lpstr>Times New Roman</vt:lpstr>
      <vt:lpstr>Arial</vt:lpstr>
      <vt:lpstr>Tema de Office</vt:lpstr>
      <vt:lpstr>PBrush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Angélica Sanhueza Paredes</cp:lastModifiedBy>
  <cp:revision>42</cp:revision>
  <dcterms:created xsi:type="dcterms:W3CDTF">2014-04-29T13:43:09Z</dcterms:created>
  <dcterms:modified xsi:type="dcterms:W3CDTF">2018-02-09T19:55:07Z</dcterms:modified>
</cp:coreProperties>
</file>